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87" r:id="rId2"/>
    <p:sldId id="289" r:id="rId3"/>
    <p:sldId id="281" r:id="rId4"/>
    <p:sldId id="282" r:id="rId5"/>
    <p:sldId id="272" r:id="rId6"/>
    <p:sldId id="284" r:id="rId7"/>
    <p:sldId id="258" r:id="rId8"/>
    <p:sldId id="278" r:id="rId9"/>
    <p:sldId id="274" r:id="rId10"/>
    <p:sldId id="285" r:id="rId11"/>
    <p:sldId id="283" r:id="rId12"/>
    <p:sldId id="262" r:id="rId13"/>
    <p:sldId id="263" r:id="rId14"/>
    <p:sldId id="264" r:id="rId15"/>
    <p:sldId id="288" r:id="rId16"/>
  </p:sldIdLst>
  <p:sldSz cx="9144000" cy="6858000" type="screen4x3"/>
  <p:notesSz cx="6858000" cy="9144000"/>
  <p:embeddedFontLst>
    <p:embeddedFont>
      <p:font typeface="Brush Script MT" pitchFamily="66" charset="0"/>
      <p:italic r:id="rId18"/>
    </p:embeddedFont>
    <p:embeddedFont>
      <p:font typeface="NikoshBAN" pitchFamily="2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E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FDE6A-A8AA-4CB7-B1E7-A90570AF52A4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1F45B-8A77-4B81-87FD-61DE8EE372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51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92" y="739461"/>
            <a:ext cx="6057900" cy="5791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0323" y="1487510"/>
            <a:ext cx="357501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115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15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83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71600" y="2286000"/>
            <a:ext cx="617220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y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কে 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x 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এর ফাংশন বলা হয়। 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71747" y="1138535"/>
            <a:ext cx="513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67000" y="1219200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=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76600" y="1143000"/>
            <a:ext cx="11544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f(x)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95800" y="1143000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=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29200" y="1066800"/>
            <a:ext cx="853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3x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1200" y="1066800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24600" y="10668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0" y="4648200"/>
            <a:ext cx="624840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7200" dirty="0" smtClean="0">
                <a:latin typeface="NikoshBAN" pitchFamily="2" charset="0"/>
                <a:cs typeface="NikoshBAN" pitchFamily="2" charset="0"/>
              </a:rPr>
              <a:t>ফাংশন</a:t>
            </a:r>
            <a:r>
              <a:rPr lang="en-US" sz="7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7200" dirty="0" smtClean="0">
                <a:latin typeface="NikoshBAN" pitchFamily="2" charset="0"/>
                <a:cs typeface="NikoshBAN" pitchFamily="2" charset="0"/>
              </a:rPr>
              <a:t>প্রকাশ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685667"/>
              </p:ext>
            </p:extLst>
          </p:nvPr>
        </p:nvGraphicFramePr>
        <p:xfrm>
          <a:off x="1295400" y="495533"/>
          <a:ext cx="6858000" cy="4747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  <a:gridCol w="783771"/>
                <a:gridCol w="587829"/>
                <a:gridCol w="685800"/>
                <a:gridCol w="685800"/>
                <a:gridCol w="685800"/>
                <a:gridCol w="685800"/>
              </a:tblGrid>
              <a:tr h="556297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6297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6297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6297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6297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6297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4589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 smtClean="0"/>
                    </a:p>
                    <a:p>
                      <a:r>
                        <a:rPr lang="en-US" dirty="0" smtClean="0">
                          <a:ln>
                            <a:solidFill>
                              <a:schemeClr val="bg1"/>
                            </a:solidFill>
                          </a:ln>
                        </a:rPr>
                        <a:t>'</a:t>
                      </a:r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6297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4" name="Straight Arrow Connector 3"/>
          <p:cNvCxnSpPr/>
          <p:nvPr/>
        </p:nvCxnSpPr>
        <p:spPr>
          <a:xfrm rot="5400000">
            <a:off x="2362597" y="2742803"/>
            <a:ext cx="4876800" cy="794"/>
          </a:xfrm>
          <a:prstGeom prst="straightConnector1">
            <a:avLst/>
          </a:prstGeom>
          <a:ln w="76200">
            <a:noFill/>
            <a:headEnd type="arrow"/>
            <a:tailEnd type="arrow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219200" y="2705333"/>
            <a:ext cx="7010400" cy="77788"/>
          </a:xfrm>
          <a:prstGeom prst="straightConnector1">
            <a:avLst/>
          </a:prstGeom>
          <a:ln w="76200">
            <a:noFill/>
            <a:headEnd type="arrow"/>
            <a:tailEnd type="arrow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295400" y="533400"/>
            <a:ext cx="685800" cy="457200"/>
          </a:xfrm>
          <a:prstGeom prst="rect">
            <a:avLst/>
          </a:prstGeom>
          <a:solidFill>
            <a:srgbClr val="FF0000"/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229600" y="2286000"/>
            <a:ext cx="609600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X</a:t>
            </a:r>
            <a:endParaRPr lang="en-US" sz="4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953000" y="228600"/>
            <a:ext cx="609600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Y</a:t>
            </a:r>
            <a:endParaRPr lang="en-US" sz="4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029200" y="4572000"/>
            <a:ext cx="609600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2667001"/>
            <a:ext cx="1600200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O(0,0)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344" y="5683764"/>
            <a:ext cx="4128655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ছোটছোট বর্গ ঘর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4267200" y="5862054"/>
            <a:ext cx="685800" cy="484632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29200" y="5662330"/>
            <a:ext cx="1939636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লেখচিত্র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7010400" y="5751079"/>
            <a:ext cx="685800" cy="484632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96200" y="5638800"/>
            <a:ext cx="12192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NikoshBAN" pitchFamily="2" charset="0"/>
                <a:cs typeface="NikoshBAN" pitchFamily="2" charset="0"/>
              </a:rPr>
              <a:t>Graph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770777"/>
              </p:ext>
            </p:extLst>
          </p:nvPr>
        </p:nvGraphicFramePr>
        <p:xfrm>
          <a:off x="685800" y="1894114"/>
          <a:ext cx="685800" cy="734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6" name="Equation" r:id="rId3" imgW="203112" imgH="190417" progId="Equation.3">
                  <p:embed/>
                </p:oleObj>
              </mc:Choice>
              <mc:Fallback>
                <p:oleObj name="Equation" r:id="rId3" imgW="203112" imgH="190417" progId="Equation.3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894114"/>
                        <a:ext cx="685800" cy="7347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7428998"/>
              </p:ext>
            </p:extLst>
          </p:nvPr>
        </p:nvGraphicFramePr>
        <p:xfrm>
          <a:off x="5029200" y="4495800"/>
          <a:ext cx="54895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7" name="Equation" r:id="rId5" imgW="164957" imgH="190335" progId="Equation.3">
                  <p:embed/>
                </p:oleObj>
              </mc:Choice>
              <mc:Fallback>
                <p:oleObj name="Equation" r:id="rId5" imgW="164957" imgH="190335" progId="Equation.3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495800"/>
                        <a:ext cx="548957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val 16"/>
          <p:cNvSpPr/>
          <p:nvPr/>
        </p:nvSpPr>
        <p:spPr>
          <a:xfrm>
            <a:off x="4724400" y="2438400"/>
            <a:ext cx="152400" cy="304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  <p:bldP spid="23" grpId="0" animBg="1"/>
      <p:bldP spid="24" grpId="0" animBg="1"/>
      <p:bldP spid="25" grpId="0" animBg="1"/>
      <p:bldP spid="26" grpId="0" animBg="1"/>
      <p:bldP spid="28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5562600" cy="1371600"/>
          </a:xfrm>
          <a:solidFill>
            <a:schemeClr val="accent1">
              <a:lumMod val="40000"/>
              <a:lumOff val="60000"/>
            </a:schemeClr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971800"/>
            <a:ext cx="6172200" cy="2514600"/>
          </a:xfrm>
          <a:solidFill>
            <a:schemeClr val="accent3">
              <a:lumMod val="60000"/>
              <a:lumOff val="40000"/>
            </a:schemeClr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bn-BD" sz="80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pPr algn="just">
              <a:buNone/>
            </a:pPr>
            <a:r>
              <a:rPr lang="en-US" sz="6300" dirty="0" err="1" smtClean="0">
                <a:latin typeface="NikoshBAN" pitchFamily="2" charset="0"/>
                <a:cs typeface="NikoshBAN" pitchFamily="2" charset="0"/>
              </a:rPr>
              <a:t>তো</a:t>
            </a:r>
            <a:r>
              <a:rPr lang="bn-BD" sz="6300" dirty="0" smtClean="0">
                <a:latin typeface="NikoshBAN" pitchFamily="2" charset="0"/>
                <a:cs typeface="NikoshBAN" pitchFamily="2" charset="0"/>
              </a:rPr>
              <a:t>মা</a:t>
            </a:r>
            <a:r>
              <a:rPr lang="en-US" sz="6300" dirty="0" err="1" smtClean="0">
                <a:latin typeface="NikoshBAN" pitchFamily="2" charset="0"/>
                <a:cs typeface="NikoshBAN" pitchFamily="2" charset="0"/>
              </a:rPr>
              <a:t>দের</a:t>
            </a:r>
            <a:r>
              <a:rPr lang="en-US" sz="63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300" dirty="0" err="1" smtClean="0">
                <a:latin typeface="NikoshBAN" pitchFamily="2" charset="0"/>
                <a:cs typeface="NikoshBAN" pitchFamily="2" charset="0"/>
              </a:rPr>
              <a:t>ব্যাগে</a:t>
            </a:r>
            <a:r>
              <a:rPr lang="en-US" sz="63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300" dirty="0" err="1" smtClean="0">
                <a:latin typeface="NikoshBAN" pitchFamily="2" charset="0"/>
                <a:cs typeface="NikoshBAN" pitchFamily="2" charset="0"/>
              </a:rPr>
              <a:t>যেসব</a:t>
            </a:r>
            <a:r>
              <a:rPr lang="en-US" sz="63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300" dirty="0" err="1" smtClean="0">
                <a:latin typeface="NikoshBAN" pitchFamily="2" charset="0"/>
                <a:cs typeface="NikoshBAN" pitchFamily="2" charset="0"/>
              </a:rPr>
              <a:t>জিনিসপত্র</a:t>
            </a:r>
            <a:r>
              <a:rPr lang="en-US" sz="63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300" dirty="0" err="1" smtClean="0">
                <a:latin typeface="NikoshBAN" pitchFamily="2" charset="0"/>
                <a:cs typeface="NikoshBAN" pitchFamily="2" charset="0"/>
              </a:rPr>
              <a:t>রয়েছে</a:t>
            </a:r>
            <a:r>
              <a:rPr lang="en-US" sz="63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300" dirty="0" err="1" smtClean="0">
                <a:latin typeface="NikoshBAN" pitchFamily="2" charset="0"/>
                <a:cs typeface="NikoshBAN" pitchFamily="2" charset="0"/>
              </a:rPr>
              <a:t>তাদের</a:t>
            </a:r>
            <a:r>
              <a:rPr lang="en-US" sz="63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BD" sz="6300" dirty="0" smtClean="0"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63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6300" dirty="0" smtClean="0">
                <a:latin typeface="NikoshBAN" pitchFamily="2" charset="0"/>
                <a:cs typeface="NikoshBAN" pitchFamily="2" charset="0"/>
              </a:rPr>
              <a:t>ক্রমজোড়, অন্বয় ও ফাংশন তৈরী কর।</a:t>
            </a:r>
            <a:endParaRPr lang="en-US" sz="63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3" grpI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609600"/>
            <a:ext cx="4419600" cy="914400"/>
          </a:xfr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86000"/>
            <a:ext cx="7467600" cy="3962399"/>
          </a:xfrm>
          <a:solidFill>
            <a:schemeClr val="accent4">
              <a:lumMod val="40000"/>
              <a:lumOff val="60000"/>
            </a:schemeClr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>
              <a:buNone/>
            </a:pPr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১। ক্রমজোড় কাকে বলে?</a:t>
            </a:r>
          </a:p>
          <a:p>
            <a:pPr>
              <a:buNone/>
            </a:pPr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২। অন্বয় কখন হয়?</a:t>
            </a:r>
          </a:p>
          <a:p>
            <a:pPr>
              <a:buNone/>
            </a:pPr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৩। ফাংশন কিভাবে হয়?</a:t>
            </a:r>
          </a:p>
          <a:p>
            <a:pPr>
              <a:buNone/>
            </a:pPr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৪। ক্রমজোড় ও অন্বয় এর মধ্যে সম্পর্ক</a:t>
            </a:r>
            <a:r>
              <a:rPr lang="en-US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কি?</a:t>
            </a:r>
            <a:endParaRPr lang="en-US" sz="40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 decel="100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4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3" grpI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81000"/>
            <a:ext cx="4038600" cy="1189038"/>
          </a:xfrm>
          <a:solidFill>
            <a:schemeClr val="accent2">
              <a:lumMod val="20000"/>
              <a:lumOff val="80000"/>
            </a:schemeClr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bn-BD" sz="7200" dirty="0" smtClean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62200"/>
            <a:ext cx="8229600" cy="3962400"/>
          </a:xfrm>
          <a:solidFill>
            <a:schemeClr val="accent3">
              <a:lumMod val="20000"/>
              <a:lumOff val="80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just">
              <a:buNone/>
            </a:pPr>
            <a:r>
              <a:rPr lang="bn-BD" sz="54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শিক্ষার্থীরা তোমরা বাড়ীতে যেসব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জিনিস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পত্র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সেগুলোতে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জোড়, সম্পর্ক ও ফাংশন দেখতে পাও তার প্রত্যেকটির আলাদা আলাদা তালিকা তৈরি করে নিয়ে আসবে।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 decel="100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3" grpI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0374" y="2667000"/>
            <a:ext cx="3276600" cy="13234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6626" name="Picture 2" descr="E:\Power point\Photo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" y="185737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E:\Power point\Photo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062" y="4814881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E:\Power point\Photo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" y="4814882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E:\Power point\Photo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541" y="185736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6228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cropped-concrete3d-copy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152400"/>
            <a:ext cx="7848600" cy="1901372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2057400" y="3429000"/>
            <a:ext cx="5181600" cy="2133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গণিত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বিভাগ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ক্যান্টনমেন্ট পাবলিক স্কুল </a:t>
            </a:r>
            <a:r>
              <a:rPr lang="bn-BD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 কলেজ</a:t>
            </a:r>
            <a:r>
              <a:rPr lang="bn-BD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মোমেনশাহী</a:t>
            </a:r>
            <a:r>
              <a:rPr lang="bn-BD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2590800"/>
            <a:ext cx="2362200" cy="76944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উপস্থাপনায়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103462"/>
      </p:ext>
    </p:extLst>
  </p:cSld>
  <p:clrMapOvr>
    <a:masterClrMapping/>
  </p:clrMapOvr>
  <p:transition spd="slow">
    <p:fad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2819400" y="990600"/>
            <a:ext cx="2895600" cy="5638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mages-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2143125" cy="214312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TextBox 4"/>
          <p:cNvSpPr txBox="1"/>
          <p:nvPr/>
        </p:nvSpPr>
        <p:spPr>
          <a:xfrm>
            <a:off x="381000" y="2362200"/>
            <a:ext cx="2438400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ক্রমজোড়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0800" y="5638800"/>
            <a:ext cx="1905000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লেখচিত্র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5791200"/>
            <a:ext cx="1752600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ফাংশন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0" y="2133600"/>
            <a:ext cx="1752600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অন্বয়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5" name="Picture 14" descr="images(1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657600"/>
            <a:ext cx="2400300" cy="1905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10" descr="images(1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352800"/>
            <a:ext cx="2514600" cy="1981200"/>
          </a:xfrm>
          <a:prstGeom prst="rect">
            <a:avLst/>
          </a:prstGeom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4" name="Rectangle 13"/>
          <p:cNvSpPr/>
          <p:nvPr/>
        </p:nvSpPr>
        <p:spPr>
          <a:xfrm>
            <a:off x="2819400" y="1489572"/>
            <a:ext cx="2895600" cy="34163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bn-BD" sz="54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অন্বয়</a:t>
            </a:r>
            <a:r>
              <a:rPr lang="en-US" sz="54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,</a:t>
            </a:r>
            <a:endParaRPr lang="bn-BD" sz="5400" b="1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54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ফাংশন</a:t>
            </a:r>
            <a:r>
              <a:rPr lang="en-US" sz="54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BD" sz="5400" b="1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54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ও </a:t>
            </a:r>
          </a:p>
          <a:p>
            <a:pPr algn="ctr"/>
            <a:r>
              <a:rPr lang="bn-BD" sz="54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লেখচিত্র</a:t>
            </a:r>
            <a:endParaRPr lang="en-US" sz="5400" b="1" dirty="0">
              <a:solidFill>
                <a:srgbClr val="7030A0"/>
              </a:solidFill>
            </a:endParaRPr>
          </a:p>
        </p:txBody>
      </p:sp>
      <p:pic>
        <p:nvPicPr>
          <p:cNvPr id="13" name="Picture 12" descr="images(4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304800"/>
            <a:ext cx="2619375" cy="17430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TextBox 15"/>
          <p:cNvSpPr txBox="1"/>
          <p:nvPr/>
        </p:nvSpPr>
        <p:spPr>
          <a:xfrm>
            <a:off x="3733800" y="54114"/>
            <a:ext cx="105987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bn-BD" sz="2000" dirty="0" smtClean="0"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অধ্যায়ঃ ২ </a:t>
            </a:r>
          </a:p>
          <a:p>
            <a:r>
              <a:rPr lang="bn-BD" sz="2000" dirty="0" smtClean="0"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   পাঠঃ </a:t>
            </a:r>
            <a:r>
              <a:rPr lang="bn-BD" sz="2000" dirty="0" smtClean="0"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২</a:t>
            </a:r>
            <a:endParaRPr lang="en-US" sz="2000" dirty="0">
              <a:solidFill>
                <a:srgbClr val="0000CC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3352800" cy="1143000"/>
          </a:xfrm>
          <a:solidFill>
            <a:schemeClr val="bg1">
              <a:lumMod val="85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শিখন ফল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229600" cy="4343400"/>
          </a:xfrm>
          <a:solidFill>
            <a:schemeClr val="bg2">
              <a:lumMod val="9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sz="4300" dirty="0" smtClean="0"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bn-BD" sz="4300" dirty="0" smtClean="0">
                <a:latin typeface="NikoshBAN" pitchFamily="2" charset="0"/>
                <a:cs typeface="NikoshBAN" pitchFamily="2" charset="0"/>
              </a:rPr>
              <a:t>এ পাঠ শেষে শিক্ষার্থীরা </a:t>
            </a:r>
            <a:r>
              <a:rPr lang="en-US" sz="4300" dirty="0" smtClean="0">
                <a:latin typeface="NikoshBAN" pitchFamily="2" charset="0"/>
                <a:cs typeface="NikoshBAN" pitchFamily="2" charset="0"/>
              </a:rPr>
              <a:t>………</a:t>
            </a:r>
            <a:endParaRPr lang="bn-BD" sz="4300" dirty="0" smtClean="0"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bn-BD" sz="4300" dirty="0" smtClean="0">
                <a:latin typeface="NikoshBAN" pitchFamily="2" charset="0"/>
                <a:cs typeface="NikoshBAN" pitchFamily="2" charset="0"/>
              </a:rPr>
              <a:t>১। ক্রমজোড় কী তা বলতে পারবে।</a:t>
            </a:r>
          </a:p>
          <a:p>
            <a:pPr>
              <a:buNone/>
            </a:pPr>
            <a:r>
              <a:rPr lang="bn-BD" sz="4300" dirty="0" smtClean="0">
                <a:latin typeface="NikoshBAN" pitchFamily="2" charset="0"/>
                <a:cs typeface="NikoshBAN" pitchFamily="2" charset="0"/>
              </a:rPr>
              <a:t>২। অন্বয় </a:t>
            </a:r>
            <a:r>
              <a:rPr lang="en-US" sz="4300" dirty="0" err="1" smtClean="0">
                <a:latin typeface="NikoshBAN" pitchFamily="2" charset="0"/>
                <a:cs typeface="NikoshBAN" pitchFamily="2" charset="0"/>
              </a:rPr>
              <a:t>কখন</a:t>
            </a:r>
            <a:r>
              <a:rPr lang="en-US" sz="43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3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3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300" dirty="0" smtClean="0">
                <a:latin typeface="NikoshBAN" pitchFamily="2" charset="0"/>
                <a:cs typeface="NikoshBAN" pitchFamily="2" charset="0"/>
              </a:rPr>
              <a:t>বলতে পারবে।</a:t>
            </a:r>
            <a:endParaRPr lang="en-US" sz="4300" dirty="0" smtClean="0"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bn-BD" sz="4300" dirty="0" smtClean="0">
                <a:latin typeface="NikoshBAN" pitchFamily="2" charset="0"/>
                <a:cs typeface="NikoshBAN" pitchFamily="2" charset="0"/>
              </a:rPr>
              <a:t>৩। ফাংশন </a:t>
            </a:r>
            <a:r>
              <a:rPr lang="en-US" sz="4300" dirty="0" err="1" smtClean="0">
                <a:latin typeface="NikoshBAN" pitchFamily="2" charset="0"/>
                <a:cs typeface="NikoshBAN" pitchFamily="2" charset="0"/>
              </a:rPr>
              <a:t>তৈরির</a:t>
            </a:r>
            <a:r>
              <a:rPr lang="en-US" sz="43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300" dirty="0" err="1" smtClean="0">
                <a:latin typeface="NikoshBAN" pitchFamily="2" charset="0"/>
                <a:cs typeface="NikoshBAN" pitchFamily="2" charset="0"/>
              </a:rPr>
              <a:t>প্রক্রিয়া</a:t>
            </a:r>
            <a:r>
              <a:rPr lang="en-US" sz="43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300" dirty="0" err="1" smtClean="0">
                <a:latin typeface="NikoshBAN" pitchFamily="2" charset="0"/>
                <a:cs typeface="NikoshBAN" pitchFamily="2" charset="0"/>
              </a:rPr>
              <a:t>উল্লেখ</a:t>
            </a:r>
            <a:r>
              <a:rPr lang="en-US" sz="43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3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3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300" dirty="0" smtClean="0">
                <a:latin typeface="NikoshBAN" pitchFamily="2" charset="0"/>
                <a:cs typeface="NikoshBAN" pitchFamily="2" charset="0"/>
              </a:rPr>
              <a:t>পারবে।</a:t>
            </a:r>
          </a:p>
          <a:p>
            <a:pPr>
              <a:buNone/>
            </a:pPr>
            <a:r>
              <a:rPr lang="bn-BD" sz="4300" dirty="0" smtClean="0">
                <a:latin typeface="NikoshBAN" pitchFamily="2" charset="0"/>
                <a:cs typeface="NikoshBAN" pitchFamily="2" charset="0"/>
              </a:rPr>
              <a:t>৪। লেখচিত্র অংকন করতে পারবে।</a:t>
            </a:r>
          </a:p>
          <a:p>
            <a:pPr>
              <a:buNone/>
            </a:pP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Arrow 10"/>
          <p:cNvSpPr/>
          <p:nvPr/>
        </p:nvSpPr>
        <p:spPr>
          <a:xfrm>
            <a:off x="2433274" y="5620022"/>
            <a:ext cx="978408" cy="484632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432804" y="5567204"/>
            <a:ext cx="978408" cy="484632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2" name="Picture 11" descr="p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04800"/>
            <a:ext cx="2286000" cy="20087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Picture 13" descr="p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04800"/>
            <a:ext cx="2247900" cy="20669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31618" y="5497838"/>
            <a:ext cx="2133600" cy="11079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জোড়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67100" y="5334000"/>
            <a:ext cx="3162300" cy="11079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ক্রমজোড়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05700" y="5347855"/>
            <a:ext cx="1638300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NikoshBAN" pitchFamily="2" charset="0"/>
                <a:cs typeface="NikoshBAN" pitchFamily="2" charset="0"/>
              </a:rPr>
              <a:t>Pair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9" name="Picture 18" descr="images (15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743200"/>
            <a:ext cx="2476500" cy="1847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2" name="Group 1"/>
          <p:cNvGrpSpPr/>
          <p:nvPr/>
        </p:nvGrpSpPr>
        <p:grpSpPr>
          <a:xfrm>
            <a:off x="838200" y="2667000"/>
            <a:ext cx="2628900" cy="1743075"/>
            <a:chOff x="838200" y="2667000"/>
            <a:chExt cx="2628900" cy="174307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pic>
          <p:nvPicPr>
            <p:cNvPr id="17" name="Picture 16" descr="images(14)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2667000"/>
              <a:ext cx="2628900" cy="174307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6" name="Rectangle 15"/>
            <p:cNvSpPr/>
            <p:nvPr/>
          </p:nvSpPr>
          <p:spPr>
            <a:xfrm>
              <a:off x="1828800" y="3505200"/>
              <a:ext cx="914400" cy="152400"/>
            </a:xfrm>
            <a:prstGeom prst="rect">
              <a:avLst/>
            </a:prstGeom>
            <a:solidFill>
              <a:srgbClr val="D4E818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0" grpId="0" animBg="1"/>
      <p:bldP spid="1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-1.jpg"/>
          <p:cNvPicPr>
            <a:picLocks noChangeAspect="1"/>
          </p:cNvPicPr>
          <p:nvPr/>
        </p:nvPicPr>
        <p:blipFill>
          <a:blip r:embed="rId2"/>
          <a:srcRect t="-3691" r="50000"/>
          <a:stretch>
            <a:fillRect/>
          </a:stretch>
        </p:blipFill>
        <p:spPr>
          <a:xfrm>
            <a:off x="1828800" y="381000"/>
            <a:ext cx="619125" cy="1219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9399" y="525983"/>
            <a:ext cx="6511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31842" y="495408"/>
            <a:ext cx="5677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=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35512" y="442452"/>
            <a:ext cx="4491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{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362200" y="533400"/>
            <a:ext cx="3834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</a:t>
            </a:r>
            <a:endParaRPr lang="en-US" dirty="0"/>
          </a:p>
        </p:txBody>
      </p:sp>
      <p:pic>
        <p:nvPicPr>
          <p:cNvPr id="9" name="Picture 8" descr="p-1.jpg"/>
          <p:cNvPicPr>
            <a:picLocks noChangeAspect="1"/>
          </p:cNvPicPr>
          <p:nvPr/>
        </p:nvPicPr>
        <p:blipFill>
          <a:blip r:embed="rId2"/>
          <a:srcRect l="49231"/>
          <a:stretch>
            <a:fillRect/>
          </a:stretch>
        </p:blipFill>
        <p:spPr>
          <a:xfrm>
            <a:off x="2667000" y="304800"/>
            <a:ext cx="628650" cy="1143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76600" y="457200"/>
            <a:ext cx="4491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}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351799" y="525983"/>
            <a:ext cx="61587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894242" y="495408"/>
            <a:ext cx="5677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=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265180" y="442452"/>
            <a:ext cx="4491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{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324600" y="533400"/>
            <a:ext cx="3834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239000" y="457200"/>
            <a:ext cx="4491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}</a:t>
            </a:r>
            <a:endParaRPr lang="en-US" dirty="0"/>
          </a:p>
        </p:txBody>
      </p:sp>
      <p:pic>
        <p:nvPicPr>
          <p:cNvPr id="25" name="Picture 24" descr="p-2.jpg"/>
          <p:cNvPicPr>
            <a:picLocks noChangeAspect="1"/>
          </p:cNvPicPr>
          <p:nvPr/>
        </p:nvPicPr>
        <p:blipFill>
          <a:blip r:embed="rId3"/>
          <a:srcRect t="-3333" r="44667"/>
          <a:stretch>
            <a:fillRect/>
          </a:stretch>
        </p:blipFill>
        <p:spPr>
          <a:xfrm>
            <a:off x="5626512" y="304800"/>
            <a:ext cx="772979" cy="1082636"/>
          </a:xfrm>
          <a:prstGeom prst="rect">
            <a:avLst/>
          </a:prstGeom>
        </p:spPr>
      </p:pic>
      <p:pic>
        <p:nvPicPr>
          <p:cNvPr id="26" name="Picture 25" descr="p-2.jpg"/>
          <p:cNvPicPr>
            <a:picLocks noChangeAspect="1"/>
          </p:cNvPicPr>
          <p:nvPr/>
        </p:nvPicPr>
        <p:blipFill>
          <a:blip r:embed="rId3"/>
          <a:srcRect l="58667"/>
          <a:stretch>
            <a:fillRect/>
          </a:stretch>
        </p:blipFill>
        <p:spPr>
          <a:xfrm>
            <a:off x="6781800" y="533400"/>
            <a:ext cx="552027" cy="1001661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304800" y="2057400"/>
            <a:ext cx="6511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914400" y="1981200"/>
            <a:ext cx="5677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×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1447800" y="1981200"/>
            <a:ext cx="61587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2057400" y="1981200"/>
            <a:ext cx="5677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=</a:t>
            </a:r>
            <a:endParaRPr lang="en-US" dirty="0"/>
          </a:p>
        </p:txBody>
      </p:sp>
      <p:pic>
        <p:nvPicPr>
          <p:cNvPr id="62" name="Picture 61" descr="p-1.jpg"/>
          <p:cNvPicPr>
            <a:picLocks noChangeAspect="1"/>
          </p:cNvPicPr>
          <p:nvPr/>
        </p:nvPicPr>
        <p:blipFill>
          <a:blip r:embed="rId2"/>
          <a:srcRect t="-3691" r="50000"/>
          <a:stretch>
            <a:fillRect/>
          </a:stretch>
        </p:blipFill>
        <p:spPr>
          <a:xfrm>
            <a:off x="2971800" y="1981200"/>
            <a:ext cx="619125" cy="1219200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2578512" y="2042652"/>
            <a:ext cx="4491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{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3505200" y="2133600"/>
            <a:ext cx="3834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</a:t>
            </a:r>
            <a:endParaRPr lang="en-US" dirty="0"/>
          </a:p>
        </p:txBody>
      </p:sp>
      <p:pic>
        <p:nvPicPr>
          <p:cNvPr id="65" name="Picture 64" descr="p-1.jpg"/>
          <p:cNvPicPr>
            <a:picLocks noChangeAspect="1"/>
          </p:cNvPicPr>
          <p:nvPr/>
        </p:nvPicPr>
        <p:blipFill>
          <a:blip r:embed="rId2"/>
          <a:srcRect l="49231"/>
          <a:stretch>
            <a:fillRect/>
          </a:stretch>
        </p:blipFill>
        <p:spPr>
          <a:xfrm>
            <a:off x="3810000" y="1905000"/>
            <a:ext cx="628650" cy="1143000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4419600" y="2057400"/>
            <a:ext cx="4491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}</a:t>
            </a:r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>
            <a:off x="4876800" y="2057400"/>
            <a:ext cx="5677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×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5417580" y="1966452"/>
            <a:ext cx="4491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{</a:t>
            </a:r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6477000" y="2057400"/>
            <a:ext cx="3834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7391400" y="1981200"/>
            <a:ext cx="4491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}</a:t>
            </a:r>
            <a:endParaRPr lang="en-US" dirty="0"/>
          </a:p>
        </p:txBody>
      </p:sp>
      <p:pic>
        <p:nvPicPr>
          <p:cNvPr id="77" name="Picture 76" descr="p-2.jpg"/>
          <p:cNvPicPr>
            <a:picLocks noChangeAspect="1"/>
          </p:cNvPicPr>
          <p:nvPr/>
        </p:nvPicPr>
        <p:blipFill>
          <a:blip r:embed="rId3"/>
          <a:srcRect t="-3333" r="44667"/>
          <a:stretch>
            <a:fillRect/>
          </a:stretch>
        </p:blipFill>
        <p:spPr>
          <a:xfrm>
            <a:off x="5778912" y="1828800"/>
            <a:ext cx="772979" cy="1082636"/>
          </a:xfrm>
          <a:prstGeom prst="rect">
            <a:avLst/>
          </a:prstGeom>
        </p:spPr>
      </p:pic>
      <p:pic>
        <p:nvPicPr>
          <p:cNvPr id="78" name="Picture 77" descr="p-2.jpg"/>
          <p:cNvPicPr>
            <a:picLocks noChangeAspect="1"/>
          </p:cNvPicPr>
          <p:nvPr/>
        </p:nvPicPr>
        <p:blipFill>
          <a:blip r:embed="rId3"/>
          <a:srcRect l="58667"/>
          <a:stretch>
            <a:fillRect/>
          </a:stretch>
        </p:blipFill>
        <p:spPr>
          <a:xfrm>
            <a:off x="6934200" y="2057400"/>
            <a:ext cx="552027" cy="1001661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66372" y="3581400"/>
            <a:ext cx="5677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=</a:t>
            </a:r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477975" y="3602180"/>
            <a:ext cx="4491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{</a:t>
            </a:r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741210" y="3546760"/>
            <a:ext cx="4251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</a:t>
            </a:r>
            <a:endParaRPr lang="en-US" dirty="0"/>
          </a:p>
        </p:txBody>
      </p:sp>
      <p:pic>
        <p:nvPicPr>
          <p:cNvPr id="83" name="Picture 82" descr="p-1.jpg"/>
          <p:cNvPicPr>
            <a:picLocks noChangeAspect="1"/>
          </p:cNvPicPr>
          <p:nvPr/>
        </p:nvPicPr>
        <p:blipFill>
          <a:blip r:embed="rId2"/>
          <a:srcRect t="-3691" r="50000"/>
          <a:stretch>
            <a:fillRect/>
          </a:stretch>
        </p:blipFill>
        <p:spPr>
          <a:xfrm>
            <a:off x="1080645" y="3422070"/>
            <a:ext cx="619125" cy="1219200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1607115" y="3546760"/>
            <a:ext cx="3834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</a:t>
            </a:r>
            <a:endParaRPr lang="en-US" dirty="0"/>
          </a:p>
        </p:txBody>
      </p:sp>
      <p:pic>
        <p:nvPicPr>
          <p:cNvPr id="85" name="Picture 84" descr="p-2.jpg"/>
          <p:cNvPicPr>
            <a:picLocks noChangeAspect="1"/>
          </p:cNvPicPr>
          <p:nvPr/>
        </p:nvPicPr>
        <p:blipFill>
          <a:blip r:embed="rId3"/>
          <a:srcRect t="-3333" r="44667"/>
          <a:stretch>
            <a:fillRect/>
          </a:stretch>
        </p:blipFill>
        <p:spPr>
          <a:xfrm>
            <a:off x="1835710" y="3401285"/>
            <a:ext cx="772979" cy="1082636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2528435" y="3553690"/>
            <a:ext cx="4251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)</a:t>
            </a:r>
            <a:endParaRPr lang="en-US" dirty="0"/>
          </a:p>
        </p:txBody>
      </p:sp>
      <p:sp>
        <p:nvSpPr>
          <p:cNvPr id="87" name="Rectangle 86"/>
          <p:cNvSpPr/>
          <p:nvPr/>
        </p:nvSpPr>
        <p:spPr>
          <a:xfrm>
            <a:off x="2777815" y="3574470"/>
            <a:ext cx="3834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</a:t>
            </a:r>
            <a:endParaRPr lang="en-US" dirty="0"/>
          </a:p>
        </p:txBody>
      </p:sp>
      <p:sp>
        <p:nvSpPr>
          <p:cNvPr id="88" name="Rectangle 87"/>
          <p:cNvSpPr/>
          <p:nvPr/>
        </p:nvSpPr>
        <p:spPr>
          <a:xfrm>
            <a:off x="2985630" y="3622960"/>
            <a:ext cx="4251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</a:t>
            </a:r>
            <a:endParaRPr lang="en-US" dirty="0"/>
          </a:p>
        </p:txBody>
      </p:sp>
      <p:pic>
        <p:nvPicPr>
          <p:cNvPr id="91" name="Picture 90" descr="p-1.jpg"/>
          <p:cNvPicPr>
            <a:picLocks noChangeAspect="1"/>
          </p:cNvPicPr>
          <p:nvPr/>
        </p:nvPicPr>
        <p:blipFill>
          <a:blip r:embed="rId2"/>
          <a:srcRect t="-3691" r="50000"/>
          <a:stretch>
            <a:fillRect/>
          </a:stretch>
        </p:blipFill>
        <p:spPr>
          <a:xfrm>
            <a:off x="3318140" y="3415140"/>
            <a:ext cx="619125" cy="1219200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3913885" y="3657600"/>
            <a:ext cx="3834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</a:t>
            </a:r>
            <a:endParaRPr lang="en-US" dirty="0"/>
          </a:p>
        </p:txBody>
      </p:sp>
      <p:pic>
        <p:nvPicPr>
          <p:cNvPr id="95" name="Picture 94" descr="p-2.jpg"/>
          <p:cNvPicPr>
            <a:picLocks noChangeAspect="1"/>
          </p:cNvPicPr>
          <p:nvPr/>
        </p:nvPicPr>
        <p:blipFill>
          <a:blip r:embed="rId3"/>
          <a:srcRect l="58667"/>
          <a:stretch>
            <a:fillRect/>
          </a:stretch>
        </p:blipFill>
        <p:spPr>
          <a:xfrm>
            <a:off x="4232540" y="3498270"/>
            <a:ext cx="552027" cy="1001661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4565070" y="3581400"/>
            <a:ext cx="4251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)</a:t>
            </a:r>
            <a:endParaRPr lang="en-US" dirty="0"/>
          </a:p>
        </p:txBody>
      </p:sp>
      <p:sp>
        <p:nvSpPr>
          <p:cNvPr id="98" name="Rectangle 97"/>
          <p:cNvSpPr/>
          <p:nvPr/>
        </p:nvSpPr>
        <p:spPr>
          <a:xfrm>
            <a:off x="4772885" y="3505200"/>
            <a:ext cx="3834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</a:t>
            </a:r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4932185" y="3581400"/>
            <a:ext cx="4251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</a:t>
            </a:r>
            <a:endParaRPr lang="en-US" dirty="0"/>
          </a:p>
        </p:txBody>
      </p:sp>
      <p:pic>
        <p:nvPicPr>
          <p:cNvPr id="100" name="Picture 99" descr="p-1.jpg"/>
          <p:cNvPicPr>
            <a:picLocks noChangeAspect="1"/>
          </p:cNvPicPr>
          <p:nvPr/>
        </p:nvPicPr>
        <p:blipFill>
          <a:blip r:embed="rId2"/>
          <a:srcRect l="49231"/>
          <a:stretch>
            <a:fillRect/>
          </a:stretch>
        </p:blipFill>
        <p:spPr>
          <a:xfrm>
            <a:off x="5174665" y="3429000"/>
            <a:ext cx="628650" cy="1143000"/>
          </a:xfrm>
          <a:prstGeom prst="rect">
            <a:avLst/>
          </a:prstGeom>
        </p:spPr>
      </p:pic>
      <p:sp>
        <p:nvSpPr>
          <p:cNvPr id="101" name="Rectangle 100"/>
          <p:cNvSpPr/>
          <p:nvPr/>
        </p:nvSpPr>
        <p:spPr>
          <a:xfrm>
            <a:off x="5645715" y="3567545"/>
            <a:ext cx="3834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</a:t>
            </a:r>
            <a:endParaRPr lang="en-US" dirty="0"/>
          </a:p>
        </p:txBody>
      </p:sp>
      <p:pic>
        <p:nvPicPr>
          <p:cNvPr id="102" name="Picture 101" descr="p-2.jpg"/>
          <p:cNvPicPr>
            <a:picLocks noChangeAspect="1"/>
          </p:cNvPicPr>
          <p:nvPr/>
        </p:nvPicPr>
        <p:blipFill>
          <a:blip r:embed="rId3"/>
          <a:srcRect t="-3333" r="44667"/>
          <a:stretch>
            <a:fillRect/>
          </a:stretch>
        </p:blipFill>
        <p:spPr>
          <a:xfrm>
            <a:off x="5825825" y="3429000"/>
            <a:ext cx="772979" cy="1082636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>
          <a:xfrm>
            <a:off x="6518555" y="3602185"/>
            <a:ext cx="4251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)</a:t>
            </a:r>
            <a:endParaRPr lang="en-US" dirty="0"/>
          </a:p>
        </p:txBody>
      </p:sp>
      <p:sp>
        <p:nvSpPr>
          <p:cNvPr id="104" name="Rectangle 103"/>
          <p:cNvSpPr/>
          <p:nvPr/>
        </p:nvSpPr>
        <p:spPr>
          <a:xfrm>
            <a:off x="6747150" y="3581405"/>
            <a:ext cx="3834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</a:t>
            </a: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6927260" y="3595260"/>
            <a:ext cx="4251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</a:t>
            </a:r>
            <a:endParaRPr lang="en-US" dirty="0"/>
          </a:p>
        </p:txBody>
      </p:sp>
      <p:pic>
        <p:nvPicPr>
          <p:cNvPr id="108" name="Picture 107" descr="p-1.jpg"/>
          <p:cNvPicPr>
            <a:picLocks noChangeAspect="1"/>
          </p:cNvPicPr>
          <p:nvPr/>
        </p:nvPicPr>
        <p:blipFill>
          <a:blip r:embed="rId2"/>
          <a:srcRect l="49231"/>
          <a:stretch>
            <a:fillRect/>
          </a:stretch>
        </p:blipFill>
        <p:spPr>
          <a:xfrm>
            <a:off x="7239000" y="3352800"/>
            <a:ext cx="628650" cy="1143000"/>
          </a:xfrm>
          <a:prstGeom prst="rect">
            <a:avLst/>
          </a:prstGeom>
        </p:spPr>
      </p:pic>
      <p:sp>
        <p:nvSpPr>
          <p:cNvPr id="109" name="Rectangle 108"/>
          <p:cNvSpPr/>
          <p:nvPr/>
        </p:nvSpPr>
        <p:spPr>
          <a:xfrm>
            <a:off x="7696185" y="3505200"/>
            <a:ext cx="3834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</a:t>
            </a:r>
            <a:endParaRPr lang="en-US" dirty="0"/>
          </a:p>
        </p:txBody>
      </p:sp>
      <p:pic>
        <p:nvPicPr>
          <p:cNvPr id="110" name="Picture 109" descr="p-2.jpg"/>
          <p:cNvPicPr>
            <a:picLocks noChangeAspect="1"/>
          </p:cNvPicPr>
          <p:nvPr/>
        </p:nvPicPr>
        <p:blipFill>
          <a:blip r:embed="rId3"/>
          <a:srcRect l="58667"/>
          <a:stretch>
            <a:fillRect/>
          </a:stretch>
        </p:blipFill>
        <p:spPr>
          <a:xfrm>
            <a:off x="7994060" y="3463635"/>
            <a:ext cx="552027" cy="1001661"/>
          </a:xfrm>
          <a:prstGeom prst="rect">
            <a:avLst/>
          </a:prstGeom>
        </p:spPr>
      </p:pic>
      <p:sp>
        <p:nvSpPr>
          <p:cNvPr id="111" name="Rectangle 110"/>
          <p:cNvSpPr/>
          <p:nvPr/>
        </p:nvSpPr>
        <p:spPr>
          <a:xfrm>
            <a:off x="8382000" y="3581400"/>
            <a:ext cx="4251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)</a:t>
            </a:r>
            <a:endParaRPr lang="en-US" dirty="0"/>
          </a:p>
        </p:txBody>
      </p:sp>
      <p:sp>
        <p:nvSpPr>
          <p:cNvPr id="112" name="Rectangle 111"/>
          <p:cNvSpPr/>
          <p:nvPr/>
        </p:nvSpPr>
        <p:spPr>
          <a:xfrm>
            <a:off x="8573044" y="3602185"/>
            <a:ext cx="4491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}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2286000" y="5410200"/>
            <a:ext cx="5402162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ক্রমজোড় প্রকাশ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9" grpId="0"/>
      <p:bldP spid="20" grpId="0"/>
      <p:bldP spid="21" grpId="0"/>
      <p:bldP spid="22" grpId="0"/>
      <p:bldP spid="24" grpId="0"/>
      <p:bldP spid="50" grpId="0"/>
      <p:bldP spid="51" grpId="0"/>
      <p:bldP spid="52" grpId="0"/>
      <p:bldP spid="53" grpId="0"/>
      <p:bldP spid="63" grpId="0"/>
      <p:bldP spid="64" grpId="0"/>
      <p:bldP spid="66" grpId="0"/>
      <p:bldP spid="73" grpId="0"/>
      <p:bldP spid="74" grpId="0"/>
      <p:bldP spid="75" grpId="0"/>
      <p:bldP spid="76" grpId="0"/>
      <p:bldP spid="80" grpId="0"/>
      <p:bldP spid="81" grpId="0"/>
      <p:bldP spid="82" grpId="0"/>
      <p:bldP spid="84" grpId="0"/>
      <p:bldP spid="86" grpId="0"/>
      <p:bldP spid="87" grpId="0"/>
      <p:bldP spid="88" grpId="0"/>
      <p:bldP spid="92" grpId="0"/>
      <p:bldP spid="96" grpId="0"/>
      <p:bldP spid="98" grpId="0"/>
      <p:bldP spid="99" grpId="0"/>
      <p:bldP spid="101" grpId="0"/>
      <p:bldP spid="103" grpId="0"/>
      <p:bldP spid="104" grpId="0"/>
      <p:bldP spid="107" grpId="0"/>
      <p:bldP spid="109" grpId="0"/>
      <p:bldP spid="111" grpId="0"/>
      <p:bldP spid="112" grpId="0"/>
      <p:bldP spid="1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s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533400"/>
            <a:ext cx="2895600" cy="18810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 descr="images (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09600"/>
            <a:ext cx="2986530" cy="1905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 descr="images(7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667000"/>
            <a:ext cx="2946400" cy="1981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ight Arrow 8"/>
          <p:cNvSpPr/>
          <p:nvPr/>
        </p:nvSpPr>
        <p:spPr>
          <a:xfrm>
            <a:off x="2362200" y="5334000"/>
            <a:ext cx="978408" cy="484632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914921" y="5340882"/>
            <a:ext cx="978408" cy="484632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128" y="5029200"/>
            <a:ext cx="2209800" cy="11079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সম্পর্ক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9000" y="5029200"/>
            <a:ext cx="2286000" cy="11079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অন্বয়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9000" y="5029200"/>
            <a:ext cx="1801090" cy="11079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Relation</a:t>
            </a:r>
            <a:r>
              <a:rPr lang="en-US" sz="6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 descr="RelationClient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2590800"/>
            <a:ext cx="2895600" cy="213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334686" y="3124200"/>
            <a:ext cx="7233399" cy="186204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11500" dirty="0" smtClean="0">
                <a:latin typeface="NikoshBAN" pitchFamily="2" charset="0"/>
                <a:cs typeface="NikoshBAN" pitchFamily="2" charset="0"/>
              </a:rPr>
              <a:t>অন্বয়</a:t>
            </a:r>
            <a:r>
              <a:rPr lang="en-US" sz="115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1500" dirty="0" smtClean="0">
                <a:latin typeface="NikoshBAN" pitchFamily="2" charset="0"/>
                <a:cs typeface="NikoshBAN" pitchFamily="2" charset="0"/>
              </a:rPr>
              <a:t>প্রকাশ</a:t>
            </a:r>
            <a:endParaRPr lang="en-US" sz="115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1356" y="1696020"/>
            <a:ext cx="5741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67720" y="1651776"/>
            <a:ext cx="5293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=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312632" y="1637028"/>
            <a:ext cx="4235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{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661676" y="1578036"/>
            <a:ext cx="4010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966476" y="1548540"/>
            <a:ext cx="5020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421216" y="1519044"/>
            <a:ext cx="3626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649816" y="1504296"/>
            <a:ext cx="5132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033276" y="1563288"/>
            <a:ext cx="4010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)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325788" y="1563288"/>
            <a:ext cx="3754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620748" y="1592784"/>
            <a:ext cx="13484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</a:t>
            </a:r>
            <a:r>
              <a:rPr lang="en-US" sz="5400" b="1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rush Script MT"/>
              </a:rPr>
              <a:t>E</a:t>
            </a:r>
            <a:r>
              <a:rPr lang="en-US" sz="5400" b="1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117712" y="1548540"/>
            <a:ext cx="13276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</a:t>
            </a:r>
            <a:r>
              <a:rPr lang="en-US" sz="5400" b="1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rush Script MT"/>
              </a:rPr>
              <a:t>E</a:t>
            </a:r>
            <a:r>
              <a:rPr lang="en-US" sz="5400" b="1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6368856" y="1563288"/>
            <a:ext cx="11368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5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587678" y="1533792"/>
            <a:ext cx="11753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x&gt;y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8568086" y="1548540"/>
            <a:ext cx="4235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}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894032" y="1582956"/>
            <a:ext cx="3626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4572000" y="4441332"/>
            <a:ext cx="762000" cy="359268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981200" y="4419600"/>
            <a:ext cx="914400" cy="304800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4212732"/>
            <a:ext cx="16764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অনুষ্ঠান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4267200"/>
            <a:ext cx="16002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ফাংশন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86400" y="4288932"/>
            <a:ext cx="2743200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NikoshBAN" pitchFamily="2" charset="0"/>
                <a:cs typeface="NikoshBAN" pitchFamily="2" charset="0"/>
              </a:rPr>
              <a:t>Function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603419"/>
              </p:ext>
            </p:extLst>
          </p:nvPr>
        </p:nvGraphicFramePr>
        <p:xfrm>
          <a:off x="2438400" y="533400"/>
          <a:ext cx="4191000" cy="3274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Packager Shell Object" showAsIcon="1" r:id="rId3" imgW="914400" imgH="714240" progId="Package">
                  <p:embed/>
                </p:oleObj>
              </mc:Choice>
              <mc:Fallback>
                <p:oleObj name="Packager Shell Object" showAsIcon="1" r:id="rId3" imgW="914400" imgH="714240" progId="Package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533400"/>
                        <a:ext cx="4191000" cy="32742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242</Words>
  <Application>Microsoft Office PowerPoint</Application>
  <PresentationFormat>On-screen Show (4:3)</PresentationFormat>
  <Paragraphs>114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Brush Script MT</vt:lpstr>
      <vt:lpstr>NikoshBAN</vt:lpstr>
      <vt:lpstr>Calibri</vt:lpstr>
      <vt:lpstr>Office Theme</vt:lpstr>
      <vt:lpstr>Packager Shell Object</vt:lpstr>
      <vt:lpstr>Equation</vt:lpstr>
      <vt:lpstr>PowerPoint Presentation</vt:lpstr>
      <vt:lpstr>PowerPoint Presentation</vt:lpstr>
      <vt:lpstr>PowerPoint Presentation</vt:lpstr>
      <vt:lpstr>শিখন ফল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দলীয় কাজ</vt:lpstr>
      <vt:lpstr>মূল্যায়ন</vt:lpstr>
      <vt:lpstr>বাড়ির কাজ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Slide1</dc:title>
  <dc:creator>Fazla Masud</dc:creator>
  <cp:lastModifiedBy>Fazla Masud</cp:lastModifiedBy>
  <cp:revision>249</cp:revision>
  <dcterms:created xsi:type="dcterms:W3CDTF">2006-08-16T00:00:00Z</dcterms:created>
  <dcterms:modified xsi:type="dcterms:W3CDTF">2016-12-24T14:29:14Z</dcterms:modified>
</cp:coreProperties>
</file>